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07"/>
    <p:restoredTop sz="79014"/>
  </p:normalViewPr>
  <p:slideViewPr>
    <p:cSldViewPr snapToGrid="0" snapToObjects="1">
      <p:cViewPr>
        <p:scale>
          <a:sx n="104" d="100"/>
          <a:sy n="104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7AE3-125A-4A4A-B7D9-E87FCB09EB3B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DF2C3-17EC-3941-82AF-10966D19A1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4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Les aurores </a:t>
            </a:r>
            <a:r>
              <a:rPr lang="en-CA" dirty="0" err="1"/>
              <a:t>boréales</a:t>
            </a:r>
            <a:r>
              <a:rPr lang="en-CA" dirty="0"/>
              <a:t> se </a:t>
            </a:r>
            <a:r>
              <a:rPr lang="en-CA" dirty="0" err="1"/>
              <a:t>produisent</a:t>
            </a:r>
            <a:r>
              <a:rPr lang="en-CA" dirty="0"/>
              <a:t> de </a:t>
            </a:r>
            <a:r>
              <a:rPr lang="en-CA" dirty="0" err="1"/>
              <a:t>façon</a:t>
            </a:r>
            <a:r>
              <a:rPr lang="en-CA" dirty="0"/>
              <a:t> </a:t>
            </a:r>
            <a:r>
              <a:rPr lang="en-CA" dirty="0" err="1"/>
              <a:t>presque</a:t>
            </a:r>
            <a:r>
              <a:rPr lang="en-CA" dirty="0"/>
              <a:t> </a:t>
            </a:r>
            <a:r>
              <a:rPr lang="en-CA" dirty="0" err="1"/>
              <a:t>quotidienne</a:t>
            </a:r>
            <a:r>
              <a:rPr lang="en-CA" dirty="0"/>
              <a:t> </a:t>
            </a:r>
            <a:r>
              <a:rPr lang="en-CA" dirty="0" err="1"/>
              <a:t>lorsque</a:t>
            </a:r>
            <a:r>
              <a:rPr lang="en-CA" dirty="0"/>
              <a:t> nous </a:t>
            </a:r>
            <a:r>
              <a:rPr lang="en-CA" dirty="0" err="1"/>
              <a:t>sommes</a:t>
            </a:r>
            <a:r>
              <a:rPr lang="en-CA" dirty="0"/>
              <a:t> </a:t>
            </a:r>
            <a:r>
              <a:rPr lang="en-CA" dirty="0" err="1"/>
              <a:t>situés</a:t>
            </a:r>
            <a:r>
              <a:rPr lang="en-CA" dirty="0"/>
              <a:t> entre les 64e et le 87e </a:t>
            </a:r>
            <a:r>
              <a:rPr lang="en-CA" dirty="0" err="1"/>
              <a:t>degre</a:t>
            </a:r>
            <a:r>
              <a:rPr lang="en-CA" dirty="0"/>
              <a:t>́ </a:t>
            </a:r>
            <a:r>
              <a:rPr lang="en-CA" dirty="0" err="1"/>
              <a:t>nord</a:t>
            </a:r>
            <a:r>
              <a:rPr lang="en-CA" dirty="0"/>
              <a:t> de latitude. </a:t>
            </a:r>
            <a:r>
              <a:rPr lang="en-CA" dirty="0" err="1"/>
              <a:t>Cependant</a:t>
            </a:r>
            <a:r>
              <a:rPr lang="en-CA" dirty="0"/>
              <a:t>, les aurores </a:t>
            </a:r>
            <a:r>
              <a:rPr lang="en-CA" dirty="0" err="1"/>
              <a:t>australes</a:t>
            </a:r>
            <a:r>
              <a:rPr lang="en-CA" dirty="0"/>
              <a:t> se </a:t>
            </a:r>
            <a:r>
              <a:rPr lang="en-CA" dirty="0" err="1"/>
              <a:t>produisent</a:t>
            </a:r>
            <a:r>
              <a:rPr lang="en-CA" dirty="0"/>
              <a:t> du 25e au 45e </a:t>
            </a:r>
            <a:r>
              <a:rPr lang="en-CA" dirty="0" err="1"/>
              <a:t>degre</a:t>
            </a:r>
            <a:r>
              <a:rPr lang="en-CA" dirty="0"/>
              <a:t>́ </a:t>
            </a:r>
            <a:r>
              <a:rPr lang="en-CA" dirty="0" err="1"/>
              <a:t>sud</a:t>
            </a:r>
            <a:r>
              <a:rPr lang="en-CA" dirty="0"/>
              <a:t> de latitude. </a:t>
            </a:r>
            <a:r>
              <a:rPr lang="en-CA" dirty="0" err="1"/>
              <a:t>Néanmoins</a:t>
            </a:r>
            <a:r>
              <a:rPr lang="en-CA" dirty="0"/>
              <a:t>, </a:t>
            </a:r>
            <a:r>
              <a:rPr lang="en-CA" dirty="0" err="1"/>
              <a:t>lors</a:t>
            </a:r>
            <a:r>
              <a:rPr lang="en-CA" dirty="0"/>
              <a:t> de </a:t>
            </a:r>
            <a:r>
              <a:rPr lang="en-CA" dirty="0" err="1"/>
              <a:t>grande</a:t>
            </a:r>
            <a:r>
              <a:rPr lang="en-CA" dirty="0"/>
              <a:t> </a:t>
            </a:r>
            <a:r>
              <a:rPr lang="en-CA" dirty="0" err="1"/>
              <a:t>éruption</a:t>
            </a:r>
            <a:r>
              <a:rPr lang="en-CA" dirty="0"/>
              <a:t> </a:t>
            </a:r>
            <a:r>
              <a:rPr lang="en-CA" dirty="0" err="1"/>
              <a:t>solaire</a:t>
            </a:r>
            <a:r>
              <a:rPr lang="en-CA" dirty="0"/>
              <a:t>, il arrive que les aurores </a:t>
            </a:r>
            <a:r>
              <a:rPr lang="en-CA" dirty="0" err="1"/>
              <a:t>polaires</a:t>
            </a:r>
            <a:r>
              <a:rPr lang="en-CA" dirty="0"/>
              <a:t> se </a:t>
            </a:r>
            <a:r>
              <a:rPr lang="en-CA" dirty="0" err="1"/>
              <a:t>produisent</a:t>
            </a:r>
            <a:r>
              <a:rPr lang="en-CA" dirty="0"/>
              <a:t> dans des zones de </a:t>
            </a:r>
            <a:r>
              <a:rPr lang="en-CA" dirty="0" err="1"/>
              <a:t>basse</a:t>
            </a:r>
            <a:r>
              <a:rPr lang="en-CA" dirty="0"/>
              <a:t> et </a:t>
            </a:r>
            <a:r>
              <a:rPr lang="en-CA" dirty="0" err="1"/>
              <a:t>moyenne</a:t>
            </a:r>
            <a:r>
              <a:rPr lang="en-CA" dirty="0"/>
              <a:t> latitude.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même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phénomène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on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appelle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australes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2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soleil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million de tonnes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électrons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protons et ions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matière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compose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Celui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deux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lent qui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300km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le vent 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pouvant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propager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vitesse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500 à 800 km par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provenance de la zone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écliptique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(cercle rouge sur 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schéma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1).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le vent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au-dessus du soleil à un angle de 15° de latitude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Les 2 types de vents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différent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réception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Terre. Les vents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lents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arrivent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façon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perpendiculaire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l’équateur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déviés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terrestre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alors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aucun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 les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Pour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leurs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parts, les vents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n’arrivent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perpendiculairement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l’équateur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passe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au-dessus de la Terre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déviés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façon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hélicoïdale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pôles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Terre </a:t>
            </a:r>
            <a:endParaRPr lang="en-CA" dirty="0"/>
          </a:p>
          <a:p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1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d’abord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visible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pourl’Homme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entre 400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nanomètreset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800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nanomètres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longueur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plus,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l’atmosphère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compositiond’azote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79 %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d’oxygène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20 %. Les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faible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luminosite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les rend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majoritairement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visibles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durantla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couleur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les aurores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la longueur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photon,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dépendra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émettra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photon,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énergétiques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profondément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magnétosphère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molécules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près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sol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transfèreront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d’énergie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frappés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fréquence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 photons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produits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sera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longueurs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d’onde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λ=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v/f)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rapprocheront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violet.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d’azote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(N2) à 100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bleu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visible (427 nm).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d’oxygène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(O) à 100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quant à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couleur jaune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vert (557 nm).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d’azote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(N2), à plus de 250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produisent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rouge (520 nm).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d’oxygène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(O), à plus de 250 km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d’altitude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émettent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rouge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(630 nm). 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40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Tel il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possible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remarquer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différentes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photos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d’aurores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polaires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prendre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plusieurs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différentes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y a les taches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représentées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des taches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petites et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rayonnantes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même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confondre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avec de simple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nuage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Il y a,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aussi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les arcs :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courbées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ouest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lignes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brisent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peuvent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donc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être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courtes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tout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longues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De plus, il y 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l’on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nomme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parfois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rideaux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ressemblent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rideau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serait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 le vent,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ondule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́. Sa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inférieure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serait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beaucoup plus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supérieure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couleur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rideaux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homogène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car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inchangée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tout au long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surface.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Ensuite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y a les voiles,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-ci se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distinguent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des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larges de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lumière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oscille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dans le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Les voiles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possèdent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couleur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clair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fonce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́ sans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arrêt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Finalement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il y a les couronnes qui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elles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s’apparentent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à un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éventail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http://</a:t>
            </a:r>
            <a:r>
              <a:rPr lang="en-CA" dirty="0" err="1"/>
              <a:t>www.astrosurf.com</a:t>
            </a:r>
            <a:r>
              <a:rPr lang="en-CA" dirty="0"/>
              <a:t>/quasar95/exposes/aurores-</a:t>
            </a:r>
            <a:r>
              <a:rPr lang="en-CA" dirty="0" err="1"/>
              <a:t>polaires.pdf</a:t>
            </a: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6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DF2C3-17EC-3941-82AF-10966D19A1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058A-FBB9-B845-84B6-8BC6EF454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0861C-F722-6D44-BF0C-14B04523E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3DB7E-9523-9849-9E92-4730C087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A103D-BF6C-2549-AE0A-3BAAE128A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622BE-D405-F648-9196-7868BA3DD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1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E582-48DB-D643-ACEB-FC569BF9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9C49A8-6654-EA4A-854A-8D3B661A6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FA8BC-4BE9-B04B-A94E-8037FBED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F033F-C85A-FB42-BDF8-0BC5290BC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F7717-4B21-D549-9391-8EDECBAF9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58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E4808B-5F40-B441-A78E-2D5E1A243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7B9BD-D00F-AF41-BB2A-02996D11B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45B1B-45EA-D048-93CB-E680C9FA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BCCF74-AD40-144C-B367-4790AA72C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4D984-DA18-DA4D-8FEA-26ECED257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0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7F68-5752-A942-8DB1-244A83348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246B0-3B10-F842-A815-E8D929F7F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A653F-0335-0440-8C12-6E8976478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B5091-1944-CA4C-B4BA-C924B5CD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381A4-3F99-5D4D-9699-49F8D60D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09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8A0E2-984E-FB4A-8D24-08AC75B4A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4A928-7D32-7A46-AE5C-087D61746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046D85-E312-7E4A-84D6-67B1E636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CF980-6ABE-3944-9ADF-5C41BAD52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F79B-4CA5-4F4B-9D7C-32FB91DD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8F8F-90EC-E242-B683-817021F4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60A1F-C650-4643-8D74-1372E78969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E244B-A9B7-6845-9E31-185409598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5E9BBD-2291-E54D-97D8-6E9E792D6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79369-CE62-FC4E-BDA2-99C146158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5AD62-CF5A-9E44-810C-0DF98F001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92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33C04-B838-F140-B1C5-11D404BDF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307F7-FCB8-1B4C-B395-D346FABE1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36E23-5B05-1A4F-AEC3-83C4E2FDD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061951-F2C7-CC48-B3ED-ABE6357B8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A592DB-245F-7248-888E-BD98B5BD81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C02A31-4189-DE42-8239-079C1F95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84FBB7-52AF-5E4B-9701-9EB83857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F84EF-7462-764A-9593-C0D285D1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851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FEDC9-987A-DE4C-9677-AF62B466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66AF8A-8F49-0A46-9435-D124F3237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585FE3-C01B-394C-BC1A-57684A58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EBB050-BF8D-9B4F-87B7-D7EF21897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18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84753-32EF-9E44-82C1-CA1420155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D0A83-F3B6-9D40-A789-BE806844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80274-16A5-2C4D-8342-5785F126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AC33-E7A3-7D47-92BF-B5BE5F3E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401EC-6147-4E49-81BB-CA514BA8D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5BC6E-2B04-9E40-92B5-C71EDB14F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7D6EE-2C74-FF4E-92A2-34F93699B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461B14-6828-C349-B195-8703859D7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292EA-78ED-0A49-B594-FB39B141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5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1652-8401-354D-A152-B0D3B60A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C8E9BB-4805-D447-98C4-57EBF5DA82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07A3BF-4F67-5043-8D6B-F2E0934BF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21504-0975-7B49-A0CB-25B048601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3DFD8-CA9E-7042-AC35-C9A126D4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04AE96-1F2D-DE48-B68D-7BB6E6022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6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F52E9-F700-9C47-A270-F4EA474B8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4C8A5-6A7C-DA4D-8869-E3AE784C3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7140C-0356-8141-AC4F-0AFC35EC4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D0460-6CA2-1749-AE4A-8A643DA693A5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28F22-73CE-0649-84EC-8FAF35E2D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62FB6-D3AB-C549-8496-4AC3FA9B36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DA19B-755F-CD42-B040-F35908F58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.wikipedia.org/wiki/Latitude#/media/Fichier:Latitude_of_the_Earth_fr.sv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presse.qc.ca/blogue/2016/04/19/champ-magnetique-terrestre-cette-force-invisible-nous-protege" TargetMode="External"/><Relationship Id="rId7" Type="http://schemas.openxmlformats.org/officeDocument/2006/relationships/hyperlink" Target="https://www.youtube.com/watch?v=5Fj2LgCosu8&amp;ab_channel=aurorepolai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anditdenuit.com/apropos22.htm" TargetMode="External"/><Relationship Id="rId5" Type="http://schemas.openxmlformats.org/officeDocument/2006/relationships/hyperlink" Target="http://wiki.pistes.org/index.php?title=La_formation_des_aurores_bor%C3%A9ales" TargetMode="External"/><Relationship Id="rId4" Type="http://schemas.openxmlformats.org/officeDocument/2006/relationships/hyperlink" Target="http://www.asc-csa.gc.ca/fra/astronomie/auroramax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E797C819-0060-9942-9F7F-AD4DDF378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26" t="8599" r="9587" b="-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2F640-8A10-2B41-BF5D-5F032E70A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Les aurores </a:t>
            </a:r>
            <a:r>
              <a:rPr lang="en-US" sz="4800" dirty="0" err="1"/>
              <a:t>polaires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27D52-98E4-494C-86BD-ED9A4E7E7A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>
                <a:latin typeface="+mj-lt"/>
              </a:rPr>
              <a:t>Équipe</a:t>
            </a:r>
            <a:r>
              <a:rPr lang="en-US" sz="2000" dirty="0">
                <a:latin typeface="+mj-lt"/>
              </a:rPr>
              <a:t> 16: </a:t>
            </a:r>
            <a:r>
              <a:rPr lang="en-CA" sz="2000" dirty="0">
                <a:latin typeface="+mj-lt"/>
              </a:rPr>
              <a:t>Adel </a:t>
            </a:r>
            <a:r>
              <a:rPr lang="en-CA" sz="2000" dirty="0" err="1">
                <a:latin typeface="+mj-lt"/>
              </a:rPr>
              <a:t>Abdeladim</a:t>
            </a:r>
            <a:r>
              <a:rPr lang="en-CA" sz="2000" dirty="0">
                <a:latin typeface="+mj-lt"/>
              </a:rPr>
              <a:t>, Souleymane Camara &amp;  Laurence Fortin</a:t>
            </a:r>
            <a:endParaRPr lang="en-US" sz="2000" dirty="0">
              <a:latin typeface="+mj-lt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879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0255-FBC9-1C4A-8F0C-1D6DCBFCA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9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Emplacement des aurores </a:t>
            </a:r>
            <a:r>
              <a:rPr lang="en-US" dirty="0" err="1"/>
              <a:t>polaires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6BC46-0CEC-8F41-9D8C-6C20CC41B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253"/>
            <a:ext cx="7751885" cy="4351338"/>
          </a:xfrm>
        </p:spPr>
        <p:txBody>
          <a:bodyPr/>
          <a:lstStyle/>
          <a:p>
            <a:endParaRPr lang="en-CA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CA" dirty="0">
                <a:latin typeface="+mj-lt"/>
              </a:rPr>
              <a:t>Aurores </a:t>
            </a:r>
            <a:r>
              <a:rPr lang="en-CA" dirty="0" err="1">
                <a:latin typeface="+mj-lt"/>
              </a:rPr>
              <a:t>boréales</a:t>
            </a:r>
            <a:r>
              <a:rPr lang="en-CA" dirty="0">
                <a:latin typeface="+mj-lt"/>
              </a:rPr>
              <a:t> : </a:t>
            </a:r>
            <a:r>
              <a:rPr lang="en-CA" dirty="0">
                <a:latin typeface="+mj-lt"/>
                <a:sym typeface="Wingdings" pitchFamily="2" charset="2"/>
              </a:rPr>
              <a:t>entre 64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>
                <a:latin typeface="+mj-lt"/>
                <a:sym typeface="Wingdings" pitchFamily="2" charset="2"/>
              </a:rPr>
              <a:t>et 87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 err="1">
                <a:latin typeface="+mj-lt"/>
                <a:sym typeface="Wingdings" pitchFamily="2" charset="2"/>
              </a:rPr>
              <a:t>degré</a:t>
            </a:r>
            <a:r>
              <a:rPr lang="en-CA" dirty="0">
                <a:latin typeface="+mj-lt"/>
                <a:sym typeface="Wingdings" pitchFamily="2" charset="2"/>
              </a:rPr>
              <a:t> </a:t>
            </a:r>
            <a:r>
              <a:rPr lang="en-CA" dirty="0" err="1">
                <a:latin typeface="+mj-lt"/>
                <a:sym typeface="Wingdings" pitchFamily="2" charset="2"/>
              </a:rPr>
              <a:t>nord</a:t>
            </a:r>
            <a:r>
              <a:rPr lang="en-CA" dirty="0">
                <a:latin typeface="+mj-lt"/>
                <a:sym typeface="Wingdings" pitchFamily="2" charset="2"/>
              </a:rPr>
              <a:t> de latitude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r>
              <a:rPr lang="en-US" dirty="0">
                <a:latin typeface="+mj-lt"/>
              </a:rPr>
              <a:t>Aurores </a:t>
            </a:r>
            <a:r>
              <a:rPr lang="en-US" dirty="0" err="1">
                <a:latin typeface="+mj-lt"/>
              </a:rPr>
              <a:t>australes</a:t>
            </a:r>
            <a:r>
              <a:rPr lang="en-US" dirty="0">
                <a:latin typeface="+mj-lt"/>
              </a:rPr>
              <a:t>: </a:t>
            </a:r>
            <a:r>
              <a:rPr lang="en-CA" dirty="0">
                <a:latin typeface="+mj-lt"/>
                <a:sym typeface="Wingdings" pitchFamily="2" charset="2"/>
              </a:rPr>
              <a:t>entre 25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>
                <a:latin typeface="+mj-lt"/>
                <a:sym typeface="Wingdings" pitchFamily="2" charset="2"/>
              </a:rPr>
              <a:t>et 45</a:t>
            </a:r>
            <a:r>
              <a:rPr lang="en-CA" baseline="30000" dirty="0">
                <a:latin typeface="+mj-lt"/>
                <a:sym typeface="Wingdings" pitchFamily="2" charset="2"/>
              </a:rPr>
              <a:t>e </a:t>
            </a:r>
            <a:r>
              <a:rPr lang="en-CA" dirty="0" err="1">
                <a:latin typeface="+mj-lt"/>
                <a:sym typeface="Wingdings" pitchFamily="2" charset="2"/>
              </a:rPr>
              <a:t>degré</a:t>
            </a:r>
            <a:r>
              <a:rPr lang="en-CA" dirty="0">
                <a:latin typeface="+mj-lt"/>
                <a:sym typeface="Wingdings" pitchFamily="2" charset="2"/>
              </a:rPr>
              <a:t> </a:t>
            </a:r>
            <a:r>
              <a:rPr lang="en-CA" dirty="0" err="1">
                <a:latin typeface="+mj-lt"/>
                <a:sym typeface="Wingdings" pitchFamily="2" charset="2"/>
              </a:rPr>
              <a:t>sud</a:t>
            </a:r>
            <a:r>
              <a:rPr lang="en-CA" dirty="0">
                <a:latin typeface="+mj-lt"/>
                <a:sym typeface="Wingdings" pitchFamily="2" charset="2"/>
              </a:rPr>
              <a:t> de latitude</a:t>
            </a:r>
            <a:endParaRPr lang="en-US" dirty="0">
              <a:latin typeface="+mj-lt"/>
            </a:endParaRPr>
          </a:p>
        </p:txBody>
      </p:sp>
      <p:pic>
        <p:nvPicPr>
          <p:cNvPr id="5" name="Picture 4" descr="A picture containing text, balloon, aircraft, transport&#10;&#10;Description automatically generated">
            <a:extLst>
              <a:ext uri="{FF2B5EF4-FFF2-40B4-BE49-F238E27FC236}">
                <a16:creationId xmlns:a16="http://schemas.microsoft.com/office/drawing/2014/main" id="{C9FDC4F2-E95F-1D47-9EE7-0379D59F6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247" y="2106266"/>
            <a:ext cx="3626629" cy="3145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E9805-FFFA-8942-ADFB-30417DA50DEC}"/>
              </a:ext>
            </a:extLst>
          </p:cNvPr>
          <p:cNvSpPr txBox="1"/>
          <p:nvPr/>
        </p:nvSpPr>
        <p:spPr>
          <a:xfrm>
            <a:off x="8792308" y="5251938"/>
            <a:ext cx="3235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Sources: </a:t>
            </a:r>
            <a:r>
              <a:rPr lang="en-US" dirty="0">
                <a:hlinkClick r:id="rId4"/>
              </a:rPr>
              <a:t>https://fr.wikipedia.org/wiki/Latitude#/media/Fichier:Latitude_of_the_Earth_fr.svg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753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9DD55-5B4B-184E-8753-5605EEC9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656" y="52268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Le vent </a:t>
            </a:r>
            <a:r>
              <a:rPr lang="en-US" sz="4800" dirty="0" err="1"/>
              <a:t>solaire</a:t>
            </a:r>
            <a:r>
              <a:rPr lang="en-US" sz="4800" dirty="0"/>
              <a:t> et </a:t>
            </a:r>
            <a:r>
              <a:rPr lang="en-US" sz="4800" dirty="0" err="1"/>
              <a:t>sa</a:t>
            </a:r>
            <a:r>
              <a:rPr lang="en-US" sz="4800" dirty="0"/>
              <a:t> reception sur Terre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1F5A005-E113-2247-B92C-781E7F5F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3249" y="3830656"/>
            <a:ext cx="4180061" cy="2550115"/>
          </a:xfrm>
          <a:prstGeom prst="rect">
            <a:avLst/>
          </a:prstGeom>
        </p:spPr>
      </p:pic>
      <p:pic>
        <p:nvPicPr>
          <p:cNvPr id="7" name="Content Placeholder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66B4F71-3133-5A42-9E6A-73CE855AE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34579" y="1160860"/>
            <a:ext cx="4158731" cy="21542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97DE36-363A-4142-AC1F-1F4E9A6999C5}"/>
              </a:ext>
            </a:extLst>
          </p:cNvPr>
          <p:cNvSpPr txBox="1"/>
          <p:nvPr/>
        </p:nvSpPr>
        <p:spPr>
          <a:xfrm>
            <a:off x="635990" y="2728987"/>
            <a:ext cx="65816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Composition du vent </a:t>
            </a:r>
            <a:r>
              <a:rPr lang="en-US" sz="2400" dirty="0" err="1"/>
              <a:t>solaire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 types de vent </a:t>
            </a:r>
            <a:r>
              <a:rPr lang="en-US" sz="2400" dirty="0" err="1"/>
              <a:t>solaire</a:t>
            </a:r>
            <a:r>
              <a:rPr lang="en-US" sz="2400" dirty="0"/>
              <a:t>: vent lent &amp; vent </a:t>
            </a:r>
            <a:r>
              <a:rPr lang="en-US" sz="2400" dirty="0" err="1"/>
              <a:t>rapide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892022-1B33-ED4C-9026-23C19AF2E0AE}"/>
              </a:ext>
            </a:extLst>
          </p:cNvPr>
          <p:cNvSpPr txBox="1"/>
          <p:nvPr/>
        </p:nvSpPr>
        <p:spPr>
          <a:xfrm>
            <a:off x="7634579" y="3298374"/>
            <a:ext cx="41587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Sources : </a:t>
            </a:r>
            <a:r>
              <a:rPr lang="en-CA" sz="1400" dirty="0"/>
              <a:t>http://</a:t>
            </a:r>
            <a:r>
              <a:rPr lang="en-CA" sz="1400" dirty="0" err="1"/>
              <a:t>www.maxicours.com</a:t>
            </a:r>
            <a:r>
              <a:rPr lang="en-CA" sz="1400" dirty="0"/>
              <a:t>/se/fiche/6/5/20 6565.html 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822F06-8727-8C4A-8B23-600F344CB391}"/>
              </a:ext>
            </a:extLst>
          </p:cNvPr>
          <p:cNvSpPr txBox="1"/>
          <p:nvPr/>
        </p:nvSpPr>
        <p:spPr>
          <a:xfrm>
            <a:off x="7613249" y="6381694"/>
            <a:ext cx="41587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Sources : </a:t>
            </a:r>
            <a:r>
              <a:rPr lang="en-CA" sz="1400" dirty="0"/>
              <a:t>http://</a:t>
            </a:r>
            <a:r>
              <a:rPr lang="en-CA" sz="1400" dirty="0" err="1"/>
              <a:t>www.maxicours.com</a:t>
            </a:r>
            <a:r>
              <a:rPr lang="en-CA" sz="1400" dirty="0"/>
              <a:t>/se/fiche/6/5/20 6565.html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0978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15D26-90B3-9045-AD67-B6BCCEC98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241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Apparence</a:t>
            </a:r>
            <a:r>
              <a:rPr lang="en-US" dirty="0"/>
              <a:t> des aurores </a:t>
            </a:r>
            <a:r>
              <a:rPr lang="en-US" dirty="0" err="1"/>
              <a:t>polaires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C5FF5-5D81-5440-9E82-2D26813D4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Les couleurs</a:t>
            </a:r>
          </a:p>
          <a:p>
            <a:pPr lvl="1"/>
            <a:r>
              <a:rPr lang="en-US" dirty="0" err="1">
                <a:latin typeface="+mj-lt"/>
              </a:rPr>
              <a:t>Selon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l’altitude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latin typeface="+mj-lt"/>
              </a:rPr>
              <a:t>Selon</a:t>
            </a:r>
            <a:r>
              <a:rPr lang="en-US" dirty="0">
                <a:latin typeface="+mj-lt"/>
              </a:rPr>
              <a:t> les </a:t>
            </a:r>
            <a:r>
              <a:rPr lang="en-US" dirty="0" err="1">
                <a:latin typeface="+mj-lt"/>
              </a:rPr>
              <a:t>atomes</a:t>
            </a:r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4DAC0DD-FB59-5D4E-8E5F-4AB62B218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11"/>
          <a:stretch/>
        </p:blipFill>
        <p:spPr>
          <a:xfrm>
            <a:off x="6560261" y="3861087"/>
            <a:ext cx="4003221" cy="210434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43539B58-22DC-E744-8BC9-A8D2C6CC92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1" t="5048" r="4687" b="28347"/>
          <a:stretch/>
        </p:blipFill>
        <p:spPr>
          <a:xfrm>
            <a:off x="925737" y="4141235"/>
            <a:ext cx="4003221" cy="1564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202F5C-9A2D-7749-AD03-594BFD5BE1F1}"/>
              </a:ext>
            </a:extLst>
          </p:cNvPr>
          <p:cNvSpPr txBox="1"/>
          <p:nvPr/>
        </p:nvSpPr>
        <p:spPr>
          <a:xfrm>
            <a:off x="950450" y="5925593"/>
            <a:ext cx="3905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Source:</a:t>
            </a:r>
            <a:r>
              <a:rPr lang="en-US" sz="1400" dirty="0" err="1"/>
              <a:t>https</a:t>
            </a:r>
            <a:r>
              <a:rPr lang="en-US" sz="1400" dirty="0"/>
              <a:t>://</a:t>
            </a:r>
            <a:r>
              <a:rPr lang="en-US" sz="1400" dirty="0" err="1"/>
              <a:t>sites.google.com</a:t>
            </a:r>
            <a:r>
              <a:rPr lang="en-US" sz="1400" dirty="0"/>
              <a:t>/site/</a:t>
            </a:r>
            <a:r>
              <a:rPr lang="en-US" sz="1400" dirty="0" err="1"/>
              <a:t>visionetdaltonisme</a:t>
            </a:r>
            <a:r>
              <a:rPr lang="en-US" sz="1400" dirty="0"/>
              <a:t>/</a:t>
            </a:r>
            <a:r>
              <a:rPr lang="en-US" sz="1400" dirty="0" err="1"/>
              <a:t>i</a:t>
            </a:r>
            <a:r>
              <a:rPr lang="en-US" sz="1400" dirty="0"/>
              <a:t>-la-</a:t>
            </a:r>
            <a:r>
              <a:rPr lang="en-US" sz="1400" dirty="0" err="1"/>
              <a:t>lumiere</a:t>
            </a:r>
            <a:r>
              <a:rPr lang="en-US" sz="1400" dirty="0"/>
              <a:t>-et-les-couleurs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3756F-75E2-8A4E-A1FC-7DACA2245055}"/>
              </a:ext>
            </a:extLst>
          </p:cNvPr>
          <p:cNvSpPr txBox="1"/>
          <p:nvPr/>
        </p:nvSpPr>
        <p:spPr>
          <a:xfrm>
            <a:off x="6888605" y="5980376"/>
            <a:ext cx="3438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Source:</a:t>
            </a:r>
            <a:r>
              <a:rPr lang="en-US" sz="1400" dirty="0" err="1"/>
              <a:t>http</a:t>
            </a:r>
            <a:r>
              <a:rPr lang="en-US" sz="1400" dirty="0"/>
              <a:t>://</a:t>
            </a:r>
            <a:r>
              <a:rPr lang="en-US" sz="1400" dirty="0" err="1"/>
              <a:t>www.astrosurf.com</a:t>
            </a:r>
            <a:r>
              <a:rPr lang="en-US" sz="1400" dirty="0"/>
              <a:t>/quasar95/exposes/aurores-</a:t>
            </a:r>
            <a:r>
              <a:rPr lang="en-US" sz="1400" dirty="0" err="1"/>
              <a:t>polaires.pdf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3161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C63A3-0AFC-2242-88FC-4DB865766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j-lt"/>
              </a:rPr>
              <a:t>Différentes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formes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possibles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La </a:t>
            </a:r>
            <a:r>
              <a:rPr lang="en-US" dirty="0" err="1">
                <a:latin typeface="+mj-lt"/>
              </a:rPr>
              <a:t>bande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Le rideau</a:t>
            </a:r>
          </a:p>
          <a:p>
            <a:pPr lvl="1"/>
            <a:r>
              <a:rPr lang="en-US" dirty="0">
                <a:latin typeface="+mj-lt"/>
              </a:rPr>
              <a:t>La couronne</a:t>
            </a:r>
          </a:p>
          <a:p>
            <a:pPr lvl="1"/>
            <a:r>
              <a:rPr lang="en-US" dirty="0">
                <a:latin typeface="+mj-lt"/>
              </a:rPr>
              <a:t>Les </a:t>
            </a:r>
            <a:r>
              <a:rPr lang="en-US" dirty="0" err="1">
                <a:latin typeface="+mj-lt"/>
              </a:rPr>
              <a:t>piliers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Le voile</a:t>
            </a:r>
          </a:p>
          <a:p>
            <a:pPr lvl="1"/>
            <a:r>
              <a:rPr lang="en-US" dirty="0">
                <a:latin typeface="+mj-lt"/>
              </a:rPr>
              <a:t>La </a:t>
            </a:r>
            <a:r>
              <a:rPr lang="en-US" dirty="0" err="1">
                <a:latin typeface="+mj-lt"/>
              </a:rPr>
              <a:t>tache</a:t>
            </a:r>
            <a:endParaRPr lang="en-US" dirty="0"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E8FD21-4F89-9548-8AB0-AFBC1F51D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241"/>
            <a:ext cx="10515600" cy="1325563"/>
          </a:xfrm>
        </p:spPr>
        <p:txBody>
          <a:bodyPr/>
          <a:lstStyle/>
          <a:p>
            <a:r>
              <a:rPr lang="en-US" dirty="0" err="1"/>
              <a:t>Apparence</a:t>
            </a:r>
            <a:r>
              <a:rPr lang="en-US" dirty="0"/>
              <a:t> des aurores </a:t>
            </a:r>
            <a:r>
              <a:rPr lang="en-US" dirty="0" err="1"/>
              <a:t>polaires</a:t>
            </a:r>
            <a:endParaRPr lang="en-US" dirty="0"/>
          </a:p>
        </p:txBody>
      </p:sp>
      <p:pic>
        <p:nvPicPr>
          <p:cNvPr id="6" name="Picture 5" descr="A picture containing laser, night sky&#10;&#10;Description automatically generated">
            <a:extLst>
              <a:ext uri="{FF2B5EF4-FFF2-40B4-BE49-F238E27FC236}">
                <a16:creationId xmlns:a16="http://schemas.microsoft.com/office/drawing/2014/main" id="{AC9ABB6A-8017-E54D-8BD0-2A922F11D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6"/>
          <a:stretch/>
        </p:blipFill>
        <p:spPr>
          <a:xfrm>
            <a:off x="8521058" y="-12242"/>
            <a:ext cx="1787608" cy="2326917"/>
          </a:xfrm>
          <a:prstGeom prst="rect">
            <a:avLst/>
          </a:prstGeom>
        </p:spPr>
      </p:pic>
      <p:pic>
        <p:nvPicPr>
          <p:cNvPr id="8" name="Picture 7" descr="A picture containing outdoor, curtain, night&#10;&#10;Description automatically generated">
            <a:extLst>
              <a:ext uri="{FF2B5EF4-FFF2-40B4-BE49-F238E27FC236}">
                <a16:creationId xmlns:a16="http://schemas.microsoft.com/office/drawing/2014/main" id="{7A5CF473-2190-3D44-87EF-F8BAA339DF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40" r="24889"/>
          <a:stretch/>
        </p:blipFill>
        <p:spPr>
          <a:xfrm>
            <a:off x="8526411" y="2295397"/>
            <a:ext cx="1782253" cy="2301897"/>
          </a:xfrm>
          <a:prstGeom prst="rect">
            <a:avLst/>
          </a:prstGeom>
        </p:spPr>
      </p:pic>
      <p:pic>
        <p:nvPicPr>
          <p:cNvPr id="9" name="Picture 8" descr="A picture containing outdoor, nature, sunset, night sky&#10;&#10;Description automatically generated">
            <a:extLst>
              <a:ext uri="{FF2B5EF4-FFF2-40B4-BE49-F238E27FC236}">
                <a16:creationId xmlns:a16="http://schemas.microsoft.com/office/drawing/2014/main" id="{F9BAE6CD-619C-4340-8DD5-551C20CF47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663"/>
          <a:stretch/>
        </p:blipFill>
        <p:spPr>
          <a:xfrm>
            <a:off x="10308665" y="-18739"/>
            <a:ext cx="1895692" cy="2326917"/>
          </a:xfrm>
          <a:prstGeom prst="rect">
            <a:avLst/>
          </a:prstGeom>
        </p:spPr>
      </p:pic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BA70EE84-7FD1-2E43-9042-26F28138AF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750"/>
          <a:stretch/>
        </p:blipFill>
        <p:spPr>
          <a:xfrm>
            <a:off x="10267230" y="2267204"/>
            <a:ext cx="2026508" cy="2343821"/>
          </a:xfrm>
          <a:prstGeom prst="rect">
            <a:avLst/>
          </a:prstGeom>
        </p:spPr>
      </p:pic>
      <p:pic>
        <p:nvPicPr>
          <p:cNvPr id="7" name="Picture 6" descr="A picture containing outdoor, night, light&#10;&#10;Description automatically generated">
            <a:extLst>
              <a:ext uri="{FF2B5EF4-FFF2-40B4-BE49-F238E27FC236}">
                <a16:creationId xmlns:a16="http://schemas.microsoft.com/office/drawing/2014/main" id="{0220DA97-79A3-9540-96C0-059CDA1B9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13" r="21603" b="545"/>
          <a:stretch/>
        </p:blipFill>
        <p:spPr>
          <a:xfrm>
            <a:off x="10243257" y="4594122"/>
            <a:ext cx="2026508" cy="2276236"/>
          </a:xfrm>
          <a:prstGeom prst="rect">
            <a:avLst/>
          </a:prstGeom>
        </p:spPr>
      </p:pic>
      <p:pic>
        <p:nvPicPr>
          <p:cNvPr id="13" name="Picture 12" descr="A picture containing reef, nature, clouds, dark&#10;&#10;Description automatically generated">
            <a:extLst>
              <a:ext uri="{FF2B5EF4-FFF2-40B4-BE49-F238E27FC236}">
                <a16:creationId xmlns:a16="http://schemas.microsoft.com/office/drawing/2014/main" id="{C68BB8DF-60A7-EB47-85B4-D85C449950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777" t="3075" r="42219" b="-265"/>
          <a:stretch/>
        </p:blipFill>
        <p:spPr>
          <a:xfrm>
            <a:off x="8521058" y="4594122"/>
            <a:ext cx="1746172" cy="2282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30FAD9-5C0C-BA49-8CA8-5286CC2EC33E}"/>
              </a:ext>
            </a:extLst>
          </p:cNvPr>
          <p:cNvSpPr txBox="1"/>
          <p:nvPr/>
        </p:nvSpPr>
        <p:spPr>
          <a:xfrm rot="16200000">
            <a:off x="4457388" y="2382067"/>
            <a:ext cx="7824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j-lt"/>
              </a:rPr>
              <a:t>Sources: </a:t>
            </a:r>
            <a:r>
              <a:rPr lang="en-US" sz="1400" dirty="0">
                <a:latin typeface="+mj-lt"/>
              </a:rPr>
              <a:t>http://</a:t>
            </a:r>
            <a:r>
              <a:rPr lang="en-US" sz="1400" dirty="0" err="1">
                <a:latin typeface="+mj-lt"/>
              </a:rPr>
              <a:t>www.astrosurf.com</a:t>
            </a:r>
            <a:r>
              <a:rPr lang="en-US" sz="1400" dirty="0">
                <a:latin typeface="+mj-lt"/>
              </a:rPr>
              <a:t>/quasar95/exposes/aurores-</a:t>
            </a:r>
            <a:r>
              <a:rPr lang="en-US" sz="1400" dirty="0" err="1">
                <a:latin typeface="+mj-lt"/>
              </a:rPr>
              <a:t>polaires.pdf</a:t>
            </a:r>
            <a:endParaRPr lang="en-US" sz="1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737D41-A1B0-684C-B175-71BC81BBC4F7}"/>
              </a:ext>
            </a:extLst>
          </p:cNvPr>
          <p:cNvSpPr txBox="1"/>
          <p:nvPr/>
        </p:nvSpPr>
        <p:spPr>
          <a:xfrm>
            <a:off x="8489951" y="4640374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947DFF-37C1-1B46-95E8-25DE21FAC682}"/>
              </a:ext>
            </a:extLst>
          </p:cNvPr>
          <p:cNvSpPr txBox="1"/>
          <p:nvPr/>
        </p:nvSpPr>
        <p:spPr>
          <a:xfrm>
            <a:off x="8580239" y="27128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A3A9CA-96B9-B94F-8E72-0CD79D9FC7E7}"/>
              </a:ext>
            </a:extLst>
          </p:cNvPr>
          <p:cNvSpPr txBox="1"/>
          <p:nvPr/>
        </p:nvSpPr>
        <p:spPr>
          <a:xfrm>
            <a:off x="10240580" y="4641593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65913F-865B-BB4E-95EF-FD0A89A65A9A}"/>
              </a:ext>
            </a:extLst>
          </p:cNvPr>
          <p:cNvSpPr txBox="1"/>
          <p:nvPr/>
        </p:nvSpPr>
        <p:spPr>
          <a:xfrm>
            <a:off x="8580239" y="2342868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4354A2-2B02-B141-9FC9-19381EE8FF42}"/>
              </a:ext>
            </a:extLst>
          </p:cNvPr>
          <p:cNvSpPr txBox="1"/>
          <p:nvPr/>
        </p:nvSpPr>
        <p:spPr>
          <a:xfrm>
            <a:off x="10363504" y="27128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5E5EEB-C6D7-2B42-BAA5-08D0CABF88EE}"/>
              </a:ext>
            </a:extLst>
          </p:cNvPr>
          <p:cNvSpPr txBox="1"/>
          <p:nvPr/>
        </p:nvSpPr>
        <p:spPr>
          <a:xfrm>
            <a:off x="10362492" y="2345859"/>
            <a:ext cx="245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j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43395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8416-6171-1647-A44B-B3A673D79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Bibliographie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246-3591-7145-9D82-21F72B06F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CA" sz="1800" dirty="0">
              <a:latin typeface="+mj-lt"/>
            </a:endParaRPr>
          </a:p>
          <a:p>
            <a:r>
              <a:rPr lang="en-CA" sz="1800" dirty="0" err="1">
                <a:latin typeface="+mj-lt"/>
              </a:rPr>
              <a:t>Agence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Science.Presse</a:t>
            </a:r>
            <a:r>
              <a:rPr lang="en-CA" sz="1800" dirty="0">
                <a:latin typeface="+mj-lt"/>
              </a:rPr>
              <a:t>, </a:t>
            </a:r>
            <a:r>
              <a:rPr lang="en-CA" sz="1800" i="1" dirty="0">
                <a:latin typeface="+mj-lt"/>
              </a:rPr>
              <a:t>Le champ </a:t>
            </a:r>
            <a:r>
              <a:rPr lang="en-CA" sz="1800" i="1" dirty="0" err="1">
                <a:latin typeface="+mj-lt"/>
              </a:rPr>
              <a:t>magnétique</a:t>
            </a:r>
            <a:r>
              <a:rPr lang="en-CA" sz="1800" i="1" dirty="0">
                <a:latin typeface="+mj-lt"/>
              </a:rPr>
              <a:t> </a:t>
            </a:r>
            <a:r>
              <a:rPr lang="en-CA" sz="1800" i="1" dirty="0" err="1">
                <a:latin typeface="+mj-lt"/>
              </a:rPr>
              <a:t>terrestre</a:t>
            </a:r>
            <a:r>
              <a:rPr lang="en-CA" sz="1800" i="1" dirty="0">
                <a:latin typeface="+mj-lt"/>
              </a:rPr>
              <a:t>, </a:t>
            </a:r>
            <a:r>
              <a:rPr lang="en-CA" sz="1800" i="1" dirty="0" err="1">
                <a:latin typeface="+mj-lt"/>
              </a:rPr>
              <a:t>cette</a:t>
            </a:r>
            <a:r>
              <a:rPr lang="en-CA" sz="1800" i="1" dirty="0">
                <a:latin typeface="+mj-lt"/>
              </a:rPr>
              <a:t> force invisible qui nous </a:t>
            </a:r>
            <a:r>
              <a:rPr lang="en-CA" sz="1800" i="1" dirty="0" err="1">
                <a:latin typeface="+mj-lt"/>
              </a:rPr>
              <a:t>protège</a:t>
            </a:r>
            <a:r>
              <a:rPr lang="en-CA" sz="1800" i="1" dirty="0">
                <a:latin typeface="+mj-lt"/>
              </a:rPr>
              <a:t>, </a:t>
            </a:r>
            <a:r>
              <a:rPr lang="en-CA" sz="1800" dirty="0">
                <a:latin typeface="+mj-lt"/>
              </a:rPr>
              <a:t>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ligne</a:t>
            </a:r>
            <a:r>
              <a:rPr lang="en-CA" sz="1800" dirty="0">
                <a:latin typeface="+mj-lt"/>
              </a:rPr>
              <a:t>], 2016, URL : </a:t>
            </a:r>
            <a:r>
              <a:rPr lang="en-CA" sz="1800" dirty="0">
                <a:latin typeface="+mj-lt"/>
                <a:hlinkClick r:id="rId3"/>
              </a:rPr>
              <a:t>https://www.sciencepresse.qc.ca/blogue/2016/04/19/champ-magnetique-terrestre-cette-force-invisible-nous-protege</a:t>
            </a:r>
            <a:endParaRPr lang="en-CA" sz="1800" dirty="0">
              <a:latin typeface="+mj-lt"/>
            </a:endParaRPr>
          </a:p>
          <a:p>
            <a:r>
              <a:rPr lang="en-CA" sz="1800" dirty="0">
                <a:latin typeface="+mj-lt"/>
              </a:rPr>
              <a:t>AGENCE SPATIALE CANADIENNE, </a:t>
            </a:r>
            <a:r>
              <a:rPr lang="en-CA" sz="1800" i="1" dirty="0">
                <a:latin typeface="+mj-lt"/>
              </a:rPr>
              <a:t>Les aurores </a:t>
            </a:r>
            <a:r>
              <a:rPr lang="en-CA" sz="1800" i="1" dirty="0" err="1">
                <a:latin typeface="+mj-lt"/>
              </a:rPr>
              <a:t>boréales</a:t>
            </a:r>
            <a:r>
              <a:rPr lang="en-CA" sz="1800" dirty="0">
                <a:latin typeface="+mj-lt"/>
              </a:rPr>
              <a:t>, 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ligne</a:t>
            </a:r>
            <a:r>
              <a:rPr lang="en-CA" sz="1800" dirty="0">
                <a:latin typeface="+mj-lt"/>
              </a:rPr>
              <a:t>] 2016, URL : </a:t>
            </a:r>
            <a:r>
              <a:rPr lang="en-CA" sz="1800" dirty="0">
                <a:latin typeface="+mj-lt"/>
                <a:hlinkClick r:id="rId4"/>
              </a:rPr>
              <a:t>http://www.asc-csa.gc.ca/fra/astronomie/auroramax/</a:t>
            </a:r>
            <a:endParaRPr lang="en-CA" sz="1800" dirty="0">
              <a:latin typeface="+mj-lt"/>
            </a:endParaRPr>
          </a:p>
          <a:p>
            <a:r>
              <a:rPr lang="en-CA" sz="1800" dirty="0" err="1">
                <a:latin typeface="+mj-lt"/>
              </a:rPr>
              <a:t>WikiPISTES</a:t>
            </a:r>
            <a:r>
              <a:rPr lang="en-CA" sz="1800" dirty="0">
                <a:latin typeface="+mj-lt"/>
              </a:rPr>
              <a:t>, </a:t>
            </a:r>
            <a:r>
              <a:rPr lang="en-CA" sz="1800" i="1" dirty="0">
                <a:latin typeface="+mj-lt"/>
              </a:rPr>
              <a:t>Formation des aurores </a:t>
            </a:r>
            <a:r>
              <a:rPr lang="en-CA" sz="1800" i="1" dirty="0" err="1">
                <a:latin typeface="+mj-lt"/>
              </a:rPr>
              <a:t>boréales</a:t>
            </a:r>
            <a:r>
              <a:rPr lang="en-CA" sz="1800" dirty="0">
                <a:latin typeface="+mj-lt"/>
              </a:rPr>
              <a:t>, 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</a:t>
            </a:r>
            <a:r>
              <a:rPr lang="en-CA" sz="1800" dirty="0" err="1">
                <a:latin typeface="+mj-lt"/>
              </a:rPr>
              <a:t>ligne</a:t>
            </a:r>
            <a:r>
              <a:rPr lang="en-CA" sz="1800" dirty="0">
                <a:latin typeface="+mj-lt"/>
              </a:rPr>
              <a:t>], 2016, URL : </a:t>
            </a:r>
            <a:r>
              <a:rPr lang="en-CA" sz="1800" dirty="0">
                <a:latin typeface="+mj-lt"/>
                <a:hlinkClick r:id="rId5"/>
              </a:rPr>
              <a:t>http://wiki.pistes.org/index.php?title=La_formation_des_aurores_bor%C3%A9ales</a:t>
            </a:r>
            <a:endParaRPr lang="en-CA" sz="1800" dirty="0">
              <a:latin typeface="+mj-lt"/>
            </a:endParaRPr>
          </a:p>
          <a:p>
            <a:r>
              <a:rPr lang="en-CA" sz="1800" dirty="0">
                <a:latin typeface="+mj-lt"/>
              </a:rPr>
              <a:t>BOUTIN, Gilles, </a:t>
            </a:r>
            <a:r>
              <a:rPr lang="en-CA" sz="1800" i="1" dirty="0">
                <a:latin typeface="+mj-lt"/>
              </a:rPr>
              <a:t>Le secret des aurores </a:t>
            </a:r>
            <a:r>
              <a:rPr lang="en-CA" sz="1800" i="1" dirty="0" err="1">
                <a:latin typeface="+mj-lt"/>
              </a:rPr>
              <a:t>polaire</a:t>
            </a:r>
            <a:r>
              <a:rPr lang="en-CA" sz="1800" dirty="0">
                <a:latin typeface="+mj-lt"/>
              </a:rPr>
              <a:t>, [</a:t>
            </a:r>
            <a:r>
              <a:rPr lang="en-CA" sz="1800" dirty="0" err="1">
                <a:latin typeface="+mj-lt"/>
              </a:rPr>
              <a:t>En</a:t>
            </a:r>
            <a:r>
              <a:rPr lang="en-CA" sz="1800" dirty="0">
                <a:latin typeface="+mj-lt"/>
              </a:rPr>
              <a:t> line], 2016, URL : </a:t>
            </a:r>
            <a:r>
              <a:rPr lang="en-CA" sz="1800" dirty="0">
                <a:latin typeface="+mj-lt"/>
                <a:hlinkClick r:id="rId6"/>
              </a:rPr>
              <a:t>http://www.banditdenuit.com/apropos22.htm</a:t>
            </a:r>
            <a:endParaRPr lang="en-CA" sz="1800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Source video :</a:t>
            </a:r>
          </a:p>
          <a:p>
            <a:r>
              <a:rPr lang="en-CA" sz="1900" i="1" dirty="0" err="1">
                <a:latin typeface="+mj-lt"/>
              </a:rPr>
              <a:t>Déroulement</a:t>
            </a:r>
            <a:r>
              <a:rPr lang="en-CA" sz="1900" i="1" dirty="0">
                <a:latin typeface="+mj-lt"/>
              </a:rPr>
              <a:t> </a:t>
            </a:r>
            <a:r>
              <a:rPr lang="en-CA" sz="1900" i="1" dirty="0" err="1">
                <a:latin typeface="+mj-lt"/>
              </a:rPr>
              <a:t>d’une</a:t>
            </a:r>
            <a:r>
              <a:rPr lang="en-CA" sz="1900" i="1" dirty="0">
                <a:latin typeface="+mj-lt"/>
              </a:rPr>
              <a:t> aurore </a:t>
            </a:r>
            <a:r>
              <a:rPr lang="en-CA" sz="1900" i="1" dirty="0" err="1">
                <a:latin typeface="+mj-lt"/>
              </a:rPr>
              <a:t>polaire</a:t>
            </a:r>
            <a:r>
              <a:rPr lang="en-CA" sz="1900" dirty="0">
                <a:latin typeface="+mj-lt"/>
              </a:rPr>
              <a:t>. (2008, 15 mars). [</a:t>
            </a:r>
            <a:r>
              <a:rPr lang="en-CA" sz="1900" dirty="0" err="1">
                <a:latin typeface="+mj-lt"/>
              </a:rPr>
              <a:t>Vidéo</a:t>
            </a:r>
            <a:r>
              <a:rPr lang="en-CA" sz="1900" dirty="0">
                <a:latin typeface="+mj-lt"/>
              </a:rPr>
              <a:t>]. YouTube. </a:t>
            </a:r>
            <a:r>
              <a:rPr lang="en-CA" sz="1900" dirty="0">
                <a:latin typeface="+mj-lt"/>
                <a:hlinkClick r:id="rId7"/>
              </a:rPr>
              <a:t>https://www.youtube.com/watch?v=5Fj2LgCosu8&amp;ab_channel=aurorepolaire</a:t>
            </a:r>
            <a:endParaRPr lang="en-CA" sz="1900" dirty="0">
              <a:latin typeface="+mj-lt"/>
            </a:endParaRPr>
          </a:p>
          <a:p>
            <a:pPr marL="0" indent="0">
              <a:buNone/>
            </a:pPr>
            <a:endParaRPr lang="en-CA" sz="1800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pPr marL="0" indent="0">
              <a:buNone/>
            </a:pPr>
            <a:endParaRPr lang="en-CA" sz="1800" dirty="0">
              <a:latin typeface="+mj-lt"/>
            </a:endParaRPr>
          </a:p>
          <a:p>
            <a:pPr marL="0" indent="0">
              <a:buNone/>
            </a:pPr>
            <a:endParaRPr lang="en-CA" sz="1800" dirty="0">
              <a:latin typeface="+mj-lt"/>
            </a:endParaRPr>
          </a:p>
          <a:p>
            <a:endParaRPr lang="en-CA" sz="1800" b="1" dirty="0">
              <a:latin typeface="+mj-lt"/>
            </a:endParaRPr>
          </a:p>
          <a:p>
            <a:endParaRPr lang="en-CA" sz="1800" dirty="0">
              <a:latin typeface="+mj-lt"/>
            </a:endParaRPr>
          </a:p>
          <a:p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580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1118</Words>
  <Application>Microsoft Macintosh PowerPoint</Application>
  <PresentationFormat>Widescreen</PresentationFormat>
  <Paragraphs>69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Les aurores polaires</vt:lpstr>
      <vt:lpstr>Emplacement des aurores polaires</vt:lpstr>
      <vt:lpstr>Le vent solaire et sa reception sur Terre</vt:lpstr>
      <vt:lpstr>Apparence des aurores polaires</vt:lpstr>
      <vt:lpstr>Apparence des aurores polaires</vt:lpstr>
      <vt:lpstr>Bibliographie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aurores polaires</dc:title>
  <dc:creator>Fortin Laurence</dc:creator>
  <cp:lastModifiedBy>Fortin Laurence</cp:lastModifiedBy>
  <cp:revision>11</cp:revision>
  <dcterms:created xsi:type="dcterms:W3CDTF">2021-03-31T14:42:30Z</dcterms:created>
  <dcterms:modified xsi:type="dcterms:W3CDTF">2021-03-31T16:32:46Z</dcterms:modified>
</cp:coreProperties>
</file>